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1" r:id="rId5"/>
    <p:sldId id="262" r:id="rId6"/>
    <p:sldId id="263" r:id="rId7"/>
    <p:sldId id="264" r:id="rId8"/>
    <p:sldId id="268" r:id="rId9"/>
    <p:sldId id="259" r:id="rId10"/>
    <p:sldId id="269" r:id="rId11"/>
    <p:sldId id="271" r:id="rId12"/>
    <p:sldId id="272" r:id="rId13"/>
    <p:sldId id="260" r:id="rId14"/>
    <p:sldId id="265" r:id="rId15"/>
    <p:sldId id="266" r:id="rId16"/>
    <p:sldId id="273" r:id="rId17"/>
    <p:sldId id="270" r:id="rId18"/>
    <p:sldId id="267" r:id="rId19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-1416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05.03.2023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05.03.2023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05.03.2023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05.03.2023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05.03.2023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05.03.2023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05.03.2023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05.03.2023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05.03.2023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05.03.2023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05.03.2023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l="-12000" r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C71EC6-210F-42DE-9C53-41977AD35B3D}" type="datetimeFigureOut">
              <a:rPr lang="ru-RU" smtClean="0"/>
              <a:t>05.03.2023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0" y="153889"/>
            <a:ext cx="9144000" cy="66787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Министерство науки и высшего образования РФ </a:t>
            </a:r>
          </a:p>
          <a:p>
            <a:pPr algn="ctr"/>
            <a:r>
              <a:rPr lang="ru-RU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федеральное государственное бюджетное образовательное учреждение</a:t>
            </a:r>
          </a:p>
          <a:p>
            <a:pPr algn="ctr"/>
            <a:r>
              <a:rPr lang="ru-RU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высшего образования</a:t>
            </a:r>
          </a:p>
          <a:p>
            <a:pPr algn="ctr"/>
            <a:r>
              <a:rPr lang="ru-RU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«Рыбинский государственный авиационный технический университет </a:t>
            </a:r>
          </a:p>
          <a:p>
            <a:pPr algn="ctr"/>
            <a:r>
              <a:rPr lang="ru-RU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имени П.А. Соловьева</a:t>
            </a:r>
            <a:r>
              <a:rPr lang="ru-RU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»</a:t>
            </a:r>
          </a:p>
          <a:p>
            <a:pPr algn="ctr"/>
            <a:endParaRPr lang="ru-RU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ru-RU" sz="16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Факультет </a:t>
            </a:r>
            <a:r>
              <a:rPr lang="ru-RU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радиоэлектроники и </a:t>
            </a:r>
            <a:r>
              <a:rPr lang="ru-RU" sz="16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информатики</a:t>
            </a:r>
          </a:p>
          <a:p>
            <a:pPr algn="ctr"/>
            <a:endParaRPr lang="ru-RU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ru-RU" sz="16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Кафедра </a:t>
            </a:r>
            <a:r>
              <a:rPr lang="ru-RU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математического и программного обеспечения электронных вычислительных средств</a:t>
            </a:r>
          </a:p>
          <a:p>
            <a:pPr algn="ctr"/>
            <a:r>
              <a:rPr lang="ru-RU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 </a:t>
            </a:r>
          </a:p>
          <a:p>
            <a:pPr algn="ctr"/>
            <a:r>
              <a:rPr lang="ru-RU" sz="2000" cap="all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выпускная квалификационная работа</a:t>
            </a:r>
            <a:endParaRPr lang="ru-RU" sz="20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ru-RU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 </a:t>
            </a:r>
          </a:p>
          <a:p>
            <a:pPr algn="ctr"/>
            <a:r>
              <a:rPr lang="ru-RU" sz="2800" dirty="0">
                <a:solidFill>
                  <a:schemeClr val="bg1"/>
                </a:solidFill>
              </a:rPr>
              <a:t>Разработка системы управления интеллектуальной роботизированной модульной платформой.</a:t>
            </a:r>
          </a:p>
          <a:p>
            <a:pPr algn="ctr"/>
            <a:r>
              <a:rPr lang="ru-RU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 </a:t>
            </a:r>
          </a:p>
          <a:p>
            <a:pPr algn="ctr"/>
            <a:r>
              <a:rPr lang="ru-RU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 </a:t>
            </a:r>
          </a:p>
          <a:p>
            <a:pPr algn="ctr"/>
            <a:r>
              <a:rPr lang="ru-RU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 </a:t>
            </a:r>
          </a:p>
          <a:p>
            <a:pPr algn="ctr"/>
            <a:r>
              <a:rPr lang="ru-RU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 </a:t>
            </a:r>
          </a:p>
          <a:p>
            <a:pPr algn="ctr"/>
            <a:r>
              <a:rPr lang="ru-RU" sz="1600" u="sng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Соискатель, студент </a:t>
            </a:r>
            <a:r>
              <a:rPr lang="ru-RU" sz="1600" u="sng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группы ИПБ-19                                             </a:t>
            </a:r>
            <a:r>
              <a:rPr lang="ru-RU" sz="1600" u="sng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		  Ювченко </a:t>
            </a:r>
            <a:r>
              <a:rPr lang="ru-RU" sz="1600" u="sng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Д.А. </a:t>
            </a:r>
            <a:endParaRPr lang="ru-RU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ru-RU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600" u="sng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Руководитель </a:t>
            </a:r>
            <a:r>
              <a:rPr lang="ru-RU" sz="1600" u="sng" dirty="0" smtClean="0">
                <a:solidFill>
                  <a:schemeClr val="bg1"/>
                </a:solidFill>
              </a:rPr>
              <a:t> </a:t>
            </a:r>
            <a:r>
              <a:rPr lang="ru-RU" sz="1600" u="sng" dirty="0">
                <a:solidFill>
                  <a:schemeClr val="bg1"/>
                </a:solidFill>
              </a:rPr>
              <a:t>к.ф.-м.н.,</a:t>
            </a:r>
            <a:r>
              <a:rPr lang="en-US" sz="1600" u="sng" dirty="0">
                <a:solidFill>
                  <a:schemeClr val="bg1"/>
                </a:solidFill>
              </a:rPr>
              <a:t> </a:t>
            </a:r>
            <a:r>
              <a:rPr lang="ru-RU" sz="1600" u="sng" dirty="0">
                <a:solidFill>
                  <a:schemeClr val="bg1"/>
                </a:solidFill>
              </a:rPr>
              <a:t>профессор	</a:t>
            </a:r>
            <a:r>
              <a:rPr lang="ru-RU" sz="1600" u="sng" dirty="0" smtClean="0">
                <a:solidFill>
                  <a:schemeClr val="bg1"/>
                </a:solidFill>
              </a:rPr>
              <a:t>      </a:t>
            </a:r>
            <a:r>
              <a:rPr lang="ru-RU" sz="1600" u="sng" dirty="0">
                <a:solidFill>
                  <a:schemeClr val="bg1"/>
                </a:solidFill>
              </a:rPr>
              <a:t>		 	</a:t>
            </a:r>
            <a:r>
              <a:rPr lang="ru-RU" sz="1600" u="sng" dirty="0" smtClean="0">
                <a:solidFill>
                  <a:schemeClr val="bg1"/>
                </a:solidFill>
              </a:rPr>
              <a:t>   </a:t>
            </a:r>
            <a:r>
              <a:rPr lang="ru-RU" sz="1600" u="sng" dirty="0" err="1" smtClean="0">
                <a:solidFill>
                  <a:schemeClr val="bg1"/>
                </a:solidFill>
              </a:rPr>
              <a:t>Паламарь</a:t>
            </a:r>
            <a:r>
              <a:rPr lang="ru-RU" sz="1600" u="sng" dirty="0" smtClean="0">
                <a:solidFill>
                  <a:schemeClr val="bg1"/>
                </a:solidFill>
              </a:rPr>
              <a:t> И.Н.</a:t>
            </a:r>
            <a:endParaRPr lang="ru-RU" sz="1600" dirty="0" smtClean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ru-RU" sz="16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  </a:t>
            </a:r>
          </a:p>
          <a:p>
            <a:pPr algn="ctr"/>
            <a:endParaRPr lang="ru-RU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ru-RU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Рыбинск </a:t>
            </a:r>
            <a:r>
              <a:rPr lang="ru-RU" sz="16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2023</a:t>
            </a:r>
            <a:endParaRPr lang="ru-RU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ru-RU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9653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45732" y="113021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ru-RU" dirty="0" smtClean="0">
                <a:solidFill>
                  <a:schemeClr val="bg1"/>
                </a:solidFill>
              </a:rPr>
              <a:t>Сравнение с аналогами</a:t>
            </a:r>
            <a:br>
              <a:rPr lang="ru-RU" dirty="0" smtClean="0">
                <a:solidFill>
                  <a:schemeClr val="bg1"/>
                </a:solidFill>
              </a:rPr>
            </a:br>
            <a:r>
              <a:rPr lang="ru-RU" dirty="0">
                <a:solidFill>
                  <a:schemeClr val="bg1"/>
                </a:solidFill>
              </a:rPr>
              <a:t>Универсальный автономный </a:t>
            </a:r>
            <a:r>
              <a:rPr lang="ru-RU" dirty="0" err="1" smtClean="0">
                <a:solidFill>
                  <a:schemeClr val="bg1"/>
                </a:solidFill>
              </a:rPr>
              <a:t>ровер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AutoShape 2" descr="005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AutoShape 4" descr="005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AutoShape 6" descr="005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" name="AutoShape 8" descr="005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8" name="AutoShape 10" descr="005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9" name="AutoShape 12" descr="005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3085" name="Picture 1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75" y="1700808"/>
            <a:ext cx="4429125" cy="2171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6" name="Picture 1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488813"/>
            <a:ext cx="4103332" cy="22282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7" name="Picture 1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802" y="3717032"/>
            <a:ext cx="3977752" cy="30400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8" name="Picture 1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0931" y="3573016"/>
            <a:ext cx="4299451" cy="2808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844680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95536" y="-83220"/>
            <a:ext cx="8229600" cy="1143000"/>
          </a:xfrm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Трал </a:t>
            </a:r>
            <a:r>
              <a:rPr lang="ru-RU" dirty="0" smtClean="0">
                <a:solidFill>
                  <a:schemeClr val="bg1"/>
                </a:solidFill>
              </a:rPr>
              <a:t>Патруль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4100" name="Picture 4" descr="https://www.robot96.ru/wp-content/uploads/2020/01/5bad3e55e5b8af2a04ecd5206c8917c4829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1179" y="3784872"/>
            <a:ext cx="4625107" cy="3073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952" y="908720"/>
            <a:ext cx="3381375" cy="3371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7741" y="3351411"/>
            <a:ext cx="2324100" cy="2809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059780"/>
            <a:ext cx="4104456" cy="35942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261299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>
                <a:solidFill>
                  <a:schemeClr val="bg1"/>
                </a:solidFill>
              </a:rPr>
              <a:t>Knightscope</a:t>
            </a:r>
            <a:r>
              <a:rPr lang="en-US" b="1" dirty="0" smtClean="0">
                <a:solidFill>
                  <a:schemeClr val="bg1"/>
                </a:solidFill>
              </a:rPr>
              <a:t> K5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232" y="2204864"/>
            <a:ext cx="8761871" cy="36724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945042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/>
            <a:r>
              <a:rPr lang="ru-RU" dirty="0">
                <a:solidFill>
                  <a:schemeClr val="bg1"/>
                </a:solidFill>
              </a:rPr>
              <a:t>Предполагаемый эффект от внедрения </a:t>
            </a:r>
          </a:p>
        </p:txBody>
      </p:sp>
      <p:sp>
        <p:nvSpPr>
          <p:cNvPr id="5" name="Объект 2"/>
          <p:cNvSpPr>
            <a:spLocks noGrp="1"/>
          </p:cNvSpPr>
          <p:nvPr>
            <p:ph idx="1"/>
          </p:nvPr>
        </p:nvSpPr>
        <p:spPr>
          <a:xfrm>
            <a:off x="107504" y="1556792"/>
            <a:ext cx="8856984" cy="4493096"/>
          </a:xfrm>
        </p:spPr>
        <p:txBody>
          <a:bodyPr>
            <a:normAutofit/>
          </a:bodyPr>
          <a:lstStyle/>
          <a:p>
            <a:r>
              <a:rPr lang="ru-RU" dirty="0" smtClean="0">
                <a:solidFill>
                  <a:schemeClr val="bg1"/>
                </a:solidFill>
              </a:rPr>
              <a:t>Увеличение покрытия территории наблюдением</a:t>
            </a:r>
          </a:p>
          <a:p>
            <a:r>
              <a:rPr lang="ru-RU" dirty="0" smtClean="0">
                <a:solidFill>
                  <a:schemeClr val="bg1"/>
                </a:solidFill>
              </a:rPr>
              <a:t>Уменьшение затрат на наблюдение</a:t>
            </a:r>
          </a:p>
          <a:p>
            <a:r>
              <a:rPr lang="ru-RU" dirty="0" smtClean="0">
                <a:solidFill>
                  <a:schemeClr val="bg1"/>
                </a:solidFill>
              </a:rPr>
              <a:t>Уменьшение «человеческого фактора»</a:t>
            </a:r>
          </a:p>
          <a:p>
            <a:r>
              <a:rPr lang="ru-RU" dirty="0" smtClean="0">
                <a:solidFill>
                  <a:schemeClr val="bg1"/>
                </a:solidFill>
              </a:rPr>
              <a:t>Возможность удалённого наблюдения</a:t>
            </a:r>
          </a:p>
          <a:p>
            <a:r>
              <a:rPr lang="ru-RU" dirty="0" smtClean="0">
                <a:solidFill>
                  <a:schemeClr val="bg1"/>
                </a:solidFill>
              </a:rPr>
              <a:t>Улучшение реагирования на различные события</a:t>
            </a: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555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95536" y="-99392"/>
            <a:ext cx="8229600" cy="1143000"/>
          </a:xfrm>
        </p:spPr>
        <p:txBody>
          <a:bodyPr>
            <a:normAutofit/>
          </a:bodyPr>
          <a:lstStyle/>
          <a:p>
            <a:pPr lvl="0"/>
            <a:r>
              <a:rPr lang="ru-RU" b="1" dirty="0">
                <a:solidFill>
                  <a:schemeClr val="bg1"/>
                </a:solidFill>
              </a:rPr>
              <a:t>Функциональные требования 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07504" y="836712"/>
            <a:ext cx="8856984" cy="583264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2200" dirty="0" smtClean="0">
                <a:solidFill>
                  <a:schemeClr val="bg1"/>
                </a:solidFill>
              </a:rPr>
              <a:t>	К </a:t>
            </a:r>
            <a:r>
              <a:rPr lang="ru-RU" sz="2200" dirty="0">
                <a:solidFill>
                  <a:schemeClr val="bg1"/>
                </a:solidFill>
              </a:rPr>
              <a:t>основным требованиям к разрабатываемой системе относятся:</a:t>
            </a:r>
          </a:p>
          <a:p>
            <a:pPr lvl="0"/>
            <a:r>
              <a:rPr lang="ru-RU" sz="2200" dirty="0">
                <a:solidFill>
                  <a:schemeClr val="bg1"/>
                </a:solidFill>
              </a:rPr>
              <a:t>Автономность работы с минимальным вмешательством человека.</a:t>
            </a:r>
          </a:p>
          <a:p>
            <a:pPr lvl="0"/>
            <a:r>
              <a:rPr lang="ru-RU" sz="2200" dirty="0">
                <a:solidFill>
                  <a:schemeClr val="bg1"/>
                </a:solidFill>
              </a:rPr>
              <a:t>Возможность установки модулей различного назначения</a:t>
            </a:r>
          </a:p>
          <a:p>
            <a:pPr lvl="0"/>
            <a:r>
              <a:rPr lang="ru-RU" sz="2200" dirty="0">
                <a:solidFill>
                  <a:schemeClr val="bg1"/>
                </a:solidFill>
              </a:rPr>
              <a:t>Модифицируемость платформы под различные модули </a:t>
            </a:r>
          </a:p>
          <a:p>
            <a:pPr lvl="0"/>
            <a:r>
              <a:rPr lang="ru-RU" sz="2200" dirty="0" smtClean="0">
                <a:solidFill>
                  <a:schemeClr val="bg1"/>
                </a:solidFill>
              </a:rPr>
              <a:t>Обучаемость </a:t>
            </a:r>
            <a:r>
              <a:rPr lang="ru-RU" sz="2200" dirty="0">
                <a:solidFill>
                  <a:schemeClr val="bg1"/>
                </a:solidFill>
              </a:rPr>
              <a:t>платформы – платформа должна учиться выполнять те действия которые сможет задать пользователь в рамках того набора модулей, который он использует.</a:t>
            </a:r>
          </a:p>
          <a:p>
            <a:pPr lvl="0"/>
            <a:r>
              <a:rPr lang="ru-RU" sz="2200" dirty="0">
                <a:solidFill>
                  <a:schemeClr val="bg1"/>
                </a:solidFill>
              </a:rPr>
              <a:t>Система должна уметь ориентирование в пространстве и понимать, в каком контексте происходит работа. </a:t>
            </a:r>
            <a:endParaRPr lang="ru-RU" sz="2200" dirty="0" smtClean="0">
              <a:solidFill>
                <a:schemeClr val="bg1"/>
              </a:solidFill>
            </a:endParaRPr>
          </a:p>
          <a:p>
            <a:pPr lvl="0"/>
            <a:r>
              <a:rPr lang="ru-RU" sz="2200" dirty="0" smtClean="0">
                <a:solidFill>
                  <a:schemeClr val="bg1"/>
                </a:solidFill>
              </a:rPr>
              <a:t>Должна </a:t>
            </a:r>
            <a:r>
              <a:rPr lang="ru-RU" sz="2200" dirty="0">
                <a:solidFill>
                  <a:schemeClr val="bg1"/>
                </a:solidFill>
              </a:rPr>
              <a:t>быть возможность ручного управления посредством пульта</a:t>
            </a:r>
          </a:p>
          <a:p>
            <a:pPr lvl="0"/>
            <a:r>
              <a:rPr lang="ru-RU" sz="2200" dirty="0">
                <a:solidFill>
                  <a:schemeClr val="bg1"/>
                </a:solidFill>
              </a:rPr>
              <a:t>Должна быть возможность настройки различных параметров с помощью телефона или компьютера, не требуя вмешательства специально подготовленного персонала.</a:t>
            </a:r>
          </a:p>
          <a:p>
            <a:pPr lvl="0"/>
            <a:r>
              <a:rPr lang="ru-RU" sz="2200" dirty="0">
                <a:solidFill>
                  <a:schemeClr val="bg1"/>
                </a:solidFill>
              </a:rPr>
              <a:t>Должна быть возможность аварийной остановки</a:t>
            </a:r>
          </a:p>
          <a:p>
            <a:endParaRPr lang="ru-RU" sz="2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93390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ru-RU" b="1" dirty="0">
                <a:solidFill>
                  <a:schemeClr val="bg1"/>
                </a:solidFill>
              </a:rPr>
              <a:t>Нефункциональные требования 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ru-RU" dirty="0" smtClean="0">
                <a:solidFill>
                  <a:schemeClr val="bg1"/>
                </a:solidFill>
              </a:rPr>
              <a:t>	К </a:t>
            </a:r>
            <a:r>
              <a:rPr lang="ru-RU" dirty="0">
                <a:solidFill>
                  <a:schemeClr val="bg1"/>
                </a:solidFill>
              </a:rPr>
              <a:t>основным не функциональным требования можно отнести следующие:</a:t>
            </a:r>
          </a:p>
          <a:p>
            <a:pPr lvl="0"/>
            <a:r>
              <a:rPr lang="ru-RU" dirty="0">
                <a:solidFill>
                  <a:schemeClr val="bg1"/>
                </a:solidFill>
              </a:rPr>
              <a:t>Робот должен работать в различных метеорологических условиях, начиная от +35 градусов тепла, до – 10 градусов холода.</a:t>
            </a:r>
          </a:p>
          <a:p>
            <a:pPr lvl="0"/>
            <a:r>
              <a:rPr lang="ru-RU" dirty="0">
                <a:solidFill>
                  <a:schemeClr val="bg1"/>
                </a:solidFill>
              </a:rPr>
              <a:t>Доступ к настройкам робота может получить только определённое «доверенное» лицо. </a:t>
            </a:r>
          </a:p>
          <a:p>
            <a:pPr lvl="0"/>
            <a:r>
              <a:rPr lang="ru-RU" dirty="0">
                <a:solidFill>
                  <a:schemeClr val="bg1"/>
                </a:solidFill>
              </a:rPr>
              <a:t>Выполнить аварийную остановку может любой человек.</a:t>
            </a:r>
          </a:p>
          <a:p>
            <a:pPr lvl="0"/>
            <a:r>
              <a:rPr lang="ru-RU" dirty="0">
                <a:solidFill>
                  <a:schemeClr val="bg1"/>
                </a:solidFill>
              </a:rPr>
              <a:t>Доступ к различным данным, которые может хранить у себя робот в процессе эксплуатации не должны получать не доверенные лица.</a:t>
            </a:r>
          </a:p>
          <a:p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58787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21196" y="116632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ru-RU" dirty="0" smtClean="0">
                <a:solidFill>
                  <a:schemeClr val="bg1"/>
                </a:solidFill>
              </a:rPr>
              <a:t>Упрощённая схема взаимодействия модулей проекта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340768"/>
            <a:ext cx="6840760" cy="52848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287409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544" y="-171400"/>
            <a:ext cx="8229600" cy="1143000"/>
          </a:xfrm>
        </p:spPr>
        <p:txBody>
          <a:bodyPr/>
          <a:lstStyle/>
          <a:p>
            <a:r>
              <a:rPr lang="ru-RU" dirty="0" smtClean="0">
                <a:solidFill>
                  <a:schemeClr val="bg1"/>
                </a:solidFill>
              </a:rPr>
              <a:t>Методика тестирования</a:t>
            </a:r>
            <a:endParaRPr lang="ru-RU" dirty="0">
              <a:solidFill>
                <a:schemeClr val="bg1"/>
              </a:solidFill>
            </a:endParaRPr>
          </a:p>
        </p:txBody>
      </p:sp>
      <p:graphicFrame>
        <p:nvGraphicFramePr>
          <p:cNvPr id="4" name="Объект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84175733"/>
              </p:ext>
            </p:extLst>
          </p:nvPr>
        </p:nvGraphicFramePr>
        <p:xfrm>
          <a:off x="395536" y="836712"/>
          <a:ext cx="8229600" cy="587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0"/>
                <a:gridCol w="41148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Действие / команда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Ожидаемый результат</a:t>
                      </a:r>
                      <a:endParaRPr lang="ru-RU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Запуск комплекса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Включения</a:t>
                      </a:r>
                      <a:r>
                        <a:rPr lang="ru-RU" baseline="0" dirty="0" smtClean="0"/>
                        <a:t> и ожидание команд</a:t>
                      </a:r>
                      <a:endParaRPr lang="ru-RU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Произнесение команды напрямую</a:t>
                      </a:r>
                      <a:r>
                        <a:rPr lang="ru-RU" baseline="0" dirty="0" smtClean="0"/>
                        <a:t> роботу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Выполнение</a:t>
                      </a:r>
                      <a:r>
                        <a:rPr lang="ru-RU" baseline="0" dirty="0" smtClean="0"/>
                        <a:t> команды</a:t>
                      </a:r>
                      <a:endParaRPr lang="ru-RU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Произнесение</a:t>
                      </a:r>
                      <a:r>
                        <a:rPr lang="ru-RU" baseline="0" dirty="0" smtClean="0"/>
                        <a:t> команды роботу через телефон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 smtClean="0"/>
                        <a:t>Выполнение</a:t>
                      </a:r>
                      <a:r>
                        <a:rPr lang="ru-RU" baseline="0" dirty="0" smtClean="0"/>
                        <a:t> команды</a:t>
                      </a:r>
                      <a:endParaRPr lang="ru-RU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Удалённое</a:t>
                      </a:r>
                      <a:r>
                        <a:rPr lang="ru-RU" baseline="0" dirty="0" smtClean="0"/>
                        <a:t> произнесение команды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 smtClean="0"/>
                        <a:t>Выполнение</a:t>
                      </a:r>
                      <a:r>
                        <a:rPr lang="ru-RU" baseline="0" dirty="0" smtClean="0"/>
                        <a:t> команды</a:t>
                      </a:r>
                      <a:endParaRPr lang="ru-RU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Обучение робота движению</a:t>
                      </a:r>
                      <a:r>
                        <a:rPr lang="ru-RU" baseline="0" dirty="0" smtClean="0"/>
                        <a:t> по маршруту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Робот обучен</a:t>
                      </a:r>
                      <a:r>
                        <a:rPr lang="ru-RU" baseline="0" dirty="0" smtClean="0"/>
                        <a:t> и по необходимой команде выполняет патрулирование по указанному маршруту</a:t>
                      </a:r>
                      <a:endParaRPr lang="ru-RU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Команда</a:t>
                      </a:r>
                      <a:r>
                        <a:rPr lang="ru-RU" baseline="0" dirty="0" smtClean="0"/>
                        <a:t> на детектирование людей на маршруте патрулирования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При контакте с человеком</a:t>
                      </a:r>
                      <a:r>
                        <a:rPr lang="ru-RU" baseline="0" dirty="0" smtClean="0"/>
                        <a:t> робот его распознаёт и действует в соответствии с протоколом</a:t>
                      </a:r>
                      <a:endParaRPr lang="ru-RU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Демонстрация</a:t>
                      </a:r>
                      <a:r>
                        <a:rPr lang="ru-RU" baseline="0" dirty="0" smtClean="0"/>
                        <a:t> огня роботу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Выполнение соответствующего</a:t>
                      </a:r>
                      <a:r>
                        <a:rPr lang="ru-RU" baseline="0" dirty="0" smtClean="0"/>
                        <a:t> протокола</a:t>
                      </a:r>
                      <a:endParaRPr lang="ru-RU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Демонстрация</a:t>
                      </a:r>
                      <a:r>
                        <a:rPr lang="ru-RU" baseline="0" dirty="0" smtClean="0"/>
                        <a:t> человека в темноте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Обнаружение</a:t>
                      </a:r>
                      <a:r>
                        <a:rPr lang="ru-RU" baseline="0" dirty="0" smtClean="0"/>
                        <a:t> человека в темноте</a:t>
                      </a:r>
                      <a:endParaRPr lang="ru-RU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Демонстрация</a:t>
                      </a:r>
                      <a:r>
                        <a:rPr lang="ru-RU" baseline="0" dirty="0" smtClean="0"/>
                        <a:t> огня в «темноте»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Выполнение соответствующего</a:t>
                      </a:r>
                      <a:r>
                        <a:rPr lang="ru-RU" baseline="0" dirty="0" smtClean="0"/>
                        <a:t> протокола</a:t>
                      </a:r>
                      <a:endParaRPr lang="ru-RU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952493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/>
            <a:r>
              <a:rPr lang="ru-RU" b="1" dirty="0">
                <a:solidFill>
                  <a:schemeClr val="bg1"/>
                </a:solidFill>
              </a:rPr>
              <a:t>Технологии и инструментарий </a:t>
            </a:r>
            <a:r>
              <a:rPr lang="ru-RU" b="1" dirty="0" smtClean="0">
                <a:solidFill>
                  <a:schemeClr val="bg1"/>
                </a:solidFill>
              </a:rPr>
              <a:t>разработки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ru-RU" dirty="0" smtClean="0">
                <a:solidFill>
                  <a:schemeClr val="bg1"/>
                </a:solidFill>
              </a:rPr>
              <a:t>	При </a:t>
            </a:r>
            <a:r>
              <a:rPr lang="ru-RU" dirty="0">
                <a:solidFill>
                  <a:schemeClr val="bg1"/>
                </a:solidFill>
              </a:rPr>
              <a:t>разработке будут использоваться следующие технологии, программы и средства:</a:t>
            </a:r>
          </a:p>
          <a:p>
            <a:pPr lvl="0"/>
            <a:r>
              <a:rPr lang="en-US" dirty="0">
                <a:solidFill>
                  <a:schemeClr val="bg1"/>
                </a:solidFill>
              </a:rPr>
              <a:t>Python</a:t>
            </a:r>
            <a:r>
              <a:rPr lang="ru-RU" dirty="0">
                <a:solidFill>
                  <a:schemeClr val="bg1"/>
                </a:solidFill>
              </a:rPr>
              <a:t> 3.* и различные </a:t>
            </a:r>
            <a:r>
              <a:rPr lang="en-US" dirty="0">
                <a:solidFill>
                  <a:schemeClr val="bg1"/>
                </a:solidFill>
              </a:rPr>
              <a:t>IDE </a:t>
            </a:r>
            <a:r>
              <a:rPr lang="ru-RU" dirty="0">
                <a:solidFill>
                  <a:schemeClr val="bg1"/>
                </a:solidFill>
              </a:rPr>
              <a:t>для разработки. Будут использоваться для написания центрального аппарата системы.</a:t>
            </a:r>
          </a:p>
          <a:p>
            <a:pPr lvl="0"/>
            <a:r>
              <a:rPr lang="en-US" dirty="0">
                <a:solidFill>
                  <a:schemeClr val="bg1"/>
                </a:solidFill>
              </a:rPr>
              <a:t>C</a:t>
            </a:r>
            <a:r>
              <a:rPr lang="ru-RU" dirty="0">
                <a:solidFill>
                  <a:schemeClr val="bg1"/>
                </a:solidFill>
              </a:rPr>
              <a:t>++ и </a:t>
            </a:r>
            <a:r>
              <a:rPr lang="en-US" dirty="0" err="1">
                <a:solidFill>
                  <a:schemeClr val="bg1"/>
                </a:solidFill>
              </a:rPr>
              <a:t>Arduino</a:t>
            </a:r>
            <a:r>
              <a:rPr lang="en-US" dirty="0">
                <a:solidFill>
                  <a:schemeClr val="bg1"/>
                </a:solidFill>
              </a:rPr>
              <a:t> IDE </a:t>
            </a:r>
            <a:r>
              <a:rPr lang="ru-RU" dirty="0">
                <a:solidFill>
                  <a:schemeClr val="bg1"/>
                </a:solidFill>
              </a:rPr>
              <a:t>– будет использоваться для взаимодействия с конкретными модулями и исполняющими механизмами.</a:t>
            </a:r>
          </a:p>
          <a:p>
            <a:r>
              <a:rPr lang="en-US" dirty="0">
                <a:solidFill>
                  <a:schemeClr val="bg1"/>
                </a:solidFill>
              </a:rPr>
              <a:t>Tenser Flow </a:t>
            </a:r>
            <a:r>
              <a:rPr lang="ru-RU" dirty="0">
                <a:solidFill>
                  <a:schemeClr val="bg1"/>
                </a:solidFill>
              </a:rPr>
              <a:t>– основная библиотека для машинного распознавания</a:t>
            </a:r>
          </a:p>
        </p:txBody>
      </p:sp>
    </p:spTree>
    <p:extLst>
      <p:ext uri="{BB962C8B-B14F-4D97-AF65-F5344CB8AC3E}">
        <p14:creationId xmlns:p14="http://schemas.microsoft.com/office/powerpoint/2010/main" val="25267228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>
                <a:solidFill>
                  <a:schemeClr val="bg1"/>
                </a:solidFill>
              </a:rPr>
              <a:t>Обоснование актуальности разработки 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79512" y="1600201"/>
            <a:ext cx="8856984" cy="4493096"/>
          </a:xfrm>
        </p:spPr>
        <p:txBody>
          <a:bodyPr/>
          <a:lstStyle/>
          <a:p>
            <a:pPr marL="0" indent="0">
              <a:buNone/>
            </a:pPr>
            <a:r>
              <a:rPr lang="ru-RU" dirty="0" smtClean="0">
                <a:solidFill>
                  <a:schemeClr val="bg1"/>
                </a:solidFill>
              </a:rPr>
              <a:t>		В </a:t>
            </a:r>
            <a:r>
              <a:rPr lang="ru-RU" dirty="0">
                <a:solidFill>
                  <a:schemeClr val="bg1"/>
                </a:solidFill>
              </a:rPr>
              <a:t>современном мире всё больше и больше идёт процесс автоматизации. </a:t>
            </a:r>
            <a:r>
              <a:rPr lang="ru-RU" dirty="0" smtClean="0">
                <a:solidFill>
                  <a:schemeClr val="bg1"/>
                </a:solidFill>
              </a:rPr>
              <a:t>Уже </a:t>
            </a:r>
            <a:r>
              <a:rPr lang="ru-RU" dirty="0">
                <a:solidFill>
                  <a:schemeClr val="bg1"/>
                </a:solidFill>
              </a:rPr>
              <a:t>на данный момент роботы широко </a:t>
            </a:r>
            <a:r>
              <a:rPr lang="ru-RU" dirty="0" smtClean="0">
                <a:solidFill>
                  <a:schemeClr val="bg1"/>
                </a:solidFill>
              </a:rPr>
              <a:t>распространены </a:t>
            </a:r>
            <a:r>
              <a:rPr lang="ru-RU" dirty="0">
                <a:solidFill>
                  <a:schemeClr val="bg1"/>
                </a:solidFill>
              </a:rPr>
              <a:t>на производствах и  </a:t>
            </a:r>
            <a:r>
              <a:rPr lang="ru-RU" dirty="0" smtClean="0">
                <a:solidFill>
                  <a:schemeClr val="bg1"/>
                </a:solidFill>
              </a:rPr>
              <a:t>получают </a:t>
            </a:r>
            <a:r>
              <a:rPr lang="ru-RU" dirty="0">
                <a:solidFill>
                  <a:schemeClr val="bg1"/>
                </a:solidFill>
              </a:rPr>
              <a:t>всё большее распространение на складах. </a:t>
            </a:r>
          </a:p>
          <a:p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2050" name="Picture 2" descr="https://s00.yaplakal.com/pics/pics_original/5/8/9/1388998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4033161"/>
            <a:ext cx="3816424" cy="2538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Рисунок 4" descr="фото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4033161"/>
            <a:ext cx="4536504" cy="253807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24115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469000" y="188640"/>
            <a:ext cx="8229600" cy="1143000"/>
          </a:xfrm>
        </p:spPr>
        <p:txBody>
          <a:bodyPr>
            <a:normAutofit/>
          </a:bodyPr>
          <a:lstStyle/>
          <a:p>
            <a:r>
              <a:rPr lang="ru-RU" dirty="0" smtClean="0">
                <a:solidFill>
                  <a:schemeClr val="bg1"/>
                </a:solidFill>
              </a:rPr>
              <a:t>Концепция робота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1028" name="Picture 4" descr="https://topvariator.ru/wp-content/uploads/posts/a08f178842d064c00000f9d425f8a8a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19" y="1988840"/>
            <a:ext cx="8664561" cy="4176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9615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ru-RU" b="1" dirty="0">
                <a:solidFill>
                  <a:schemeClr val="bg1"/>
                </a:solidFill>
              </a:rPr>
              <a:t>Для кого </a:t>
            </a:r>
            <a:r>
              <a:rPr lang="ru-RU" b="1" dirty="0" smtClean="0">
                <a:solidFill>
                  <a:schemeClr val="bg1"/>
                </a:solidFill>
              </a:rPr>
              <a:t>предназначен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5124" name="Picture 4" descr="https://cdn.hswstatic.com/gif/military-robot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268759"/>
            <a:ext cx="3816424" cy="2146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Объект 2"/>
          <p:cNvSpPr>
            <a:spLocks noGrp="1"/>
          </p:cNvSpPr>
          <p:nvPr>
            <p:ph idx="1"/>
          </p:nvPr>
        </p:nvSpPr>
        <p:spPr>
          <a:xfrm>
            <a:off x="358754" y="3354692"/>
            <a:ext cx="8291264" cy="53265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dirty="0" smtClean="0">
                <a:solidFill>
                  <a:schemeClr val="bg1"/>
                </a:solidFill>
              </a:rPr>
              <a:t>Робот для пейнтбола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5126" name="Picture 6" descr="https://zetzet.ru/wa-data/public/shop/products/16/78/537816/images/737782/737782.75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1628800"/>
            <a:ext cx="4032448" cy="2688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Объект 2"/>
          <p:cNvSpPr txBox="1">
            <a:spLocks/>
          </p:cNvSpPr>
          <p:nvPr/>
        </p:nvSpPr>
        <p:spPr>
          <a:xfrm>
            <a:off x="4752020" y="4317099"/>
            <a:ext cx="3384376" cy="53265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ru-RU" dirty="0" smtClean="0">
                <a:solidFill>
                  <a:schemeClr val="bg1"/>
                </a:solidFill>
              </a:rPr>
              <a:t>Полив растений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5128" name="Picture 8" descr="https://www.kuka.com/-/media/kuka-corporate/images/products/mobility/kuka-kmr-iiwa_application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3980093"/>
            <a:ext cx="3960440" cy="2227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Объект 2"/>
          <p:cNvSpPr txBox="1">
            <a:spLocks/>
          </p:cNvSpPr>
          <p:nvPr/>
        </p:nvSpPr>
        <p:spPr>
          <a:xfrm>
            <a:off x="611560" y="6202567"/>
            <a:ext cx="3384376" cy="53265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ru-RU" dirty="0" smtClean="0">
                <a:solidFill>
                  <a:schemeClr val="bg1"/>
                </a:solidFill>
              </a:rPr>
              <a:t>Перевоз грузов</a:t>
            </a: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7552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08972" y="61214"/>
            <a:ext cx="2952328" cy="532656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ru-RU" dirty="0" smtClean="0">
                <a:solidFill>
                  <a:schemeClr val="bg1"/>
                </a:solidFill>
              </a:rPr>
              <a:t>Кошение газона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4" name="Объект 2"/>
          <p:cNvSpPr txBox="1">
            <a:spLocks/>
          </p:cNvSpPr>
          <p:nvPr/>
        </p:nvSpPr>
        <p:spPr>
          <a:xfrm>
            <a:off x="5631013" y="6050096"/>
            <a:ext cx="2952328" cy="53265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ru-RU" dirty="0" smtClean="0">
                <a:solidFill>
                  <a:schemeClr val="bg1"/>
                </a:solidFill>
              </a:rPr>
              <a:t>Уборка улиц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5" name="Объект 2"/>
          <p:cNvSpPr txBox="1">
            <a:spLocks/>
          </p:cNvSpPr>
          <p:nvPr/>
        </p:nvSpPr>
        <p:spPr>
          <a:xfrm>
            <a:off x="5508104" y="35673"/>
            <a:ext cx="2952328" cy="53265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ru-RU" dirty="0" smtClean="0">
                <a:solidFill>
                  <a:schemeClr val="bg1"/>
                </a:solidFill>
              </a:rPr>
              <a:t>Наблюдение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6" name="Объект 2"/>
          <p:cNvSpPr txBox="1">
            <a:spLocks/>
          </p:cNvSpPr>
          <p:nvPr/>
        </p:nvSpPr>
        <p:spPr>
          <a:xfrm>
            <a:off x="827584" y="6066331"/>
            <a:ext cx="2952328" cy="53265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ru-RU" dirty="0" smtClean="0">
                <a:solidFill>
                  <a:schemeClr val="bg1"/>
                </a:solidFill>
              </a:rPr>
              <a:t>Пожаротушение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7170" name="Picture 2" descr="https://images.satu.kz/119410555_w640_h640_kosilka-robot-berti-e-trail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3" y="548679"/>
            <a:ext cx="4177533" cy="2547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https://www.massey.ac.nz/massey/fms/Massey%20News/2016/3/images/Pasture-Robot-2016-027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542465"/>
            <a:ext cx="4392488" cy="2496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https://g1.nh.ee/images/pix/1000x654/Px4vCcuhIjk/df60e5f104ad7ae476-90473437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49" y="3258019"/>
            <a:ext cx="4173488" cy="2808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https://blogs.nvidia.com/wp-content/uploads/2019/02/ViaBot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3258019"/>
            <a:ext cx="4392489" cy="2808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6402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ru-RU" b="1" dirty="0">
                <a:solidFill>
                  <a:schemeClr val="bg1"/>
                </a:solidFill>
              </a:rPr>
              <a:t>Описание предметной области 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sz="3600" dirty="0" smtClean="0">
                <a:solidFill>
                  <a:schemeClr val="bg1"/>
                </a:solidFill>
              </a:rPr>
              <a:t>	Для </a:t>
            </a:r>
            <a:r>
              <a:rPr lang="ru-RU" sz="3600" dirty="0">
                <a:solidFill>
                  <a:schemeClr val="bg1"/>
                </a:solidFill>
              </a:rPr>
              <a:t>каждой из описанных задач имеется своя предметная область. Дать описание необходимо всем, но заострим внимание на потенциально, наиболее популярной области. Такой областью является наблюдение за территорией.</a:t>
            </a:r>
          </a:p>
          <a:p>
            <a:endParaRPr lang="ru-RU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2562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51520" y="332656"/>
            <a:ext cx="8640960" cy="61926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3600" dirty="0" smtClean="0">
                <a:solidFill>
                  <a:schemeClr val="bg1"/>
                </a:solidFill>
              </a:rPr>
              <a:t>	Для </a:t>
            </a:r>
            <a:r>
              <a:rPr lang="ru-RU" sz="3600" dirty="0">
                <a:solidFill>
                  <a:schemeClr val="bg1"/>
                </a:solidFill>
              </a:rPr>
              <a:t>наблюдения за территорией обычно используются камеры или-же вручную происходит обход территории. В данной области  существуют такие проблемы как: </a:t>
            </a:r>
          </a:p>
          <a:p>
            <a:pPr lvl="0"/>
            <a:r>
              <a:rPr lang="ru-RU" sz="3600" dirty="0">
                <a:solidFill>
                  <a:schemeClr val="bg1"/>
                </a:solidFill>
              </a:rPr>
              <a:t>человеческий фактор (человек может попросту заснуть или отвлечься),</a:t>
            </a:r>
          </a:p>
          <a:p>
            <a:pPr lvl="0"/>
            <a:r>
              <a:rPr lang="ru-RU" sz="3600" dirty="0">
                <a:solidFill>
                  <a:schemeClr val="bg1"/>
                </a:solidFill>
              </a:rPr>
              <a:t>недостаточность покрытия камер,</a:t>
            </a:r>
          </a:p>
          <a:p>
            <a:r>
              <a:rPr lang="ru-RU" sz="3600" dirty="0">
                <a:solidFill>
                  <a:schemeClr val="bg1"/>
                </a:solidFill>
              </a:rPr>
              <a:t>большое время, требуемое на обход территории</a:t>
            </a:r>
          </a:p>
        </p:txBody>
      </p:sp>
    </p:spTree>
    <p:extLst>
      <p:ext uri="{BB962C8B-B14F-4D97-AF65-F5344CB8AC3E}">
        <p14:creationId xmlns:p14="http://schemas.microsoft.com/office/powerpoint/2010/main" val="35823942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solidFill>
                  <a:schemeClr val="bg1"/>
                </a:solidFill>
              </a:rPr>
              <a:t>Предполагаемое использование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2054" name="Picture 6" descr="https://static.tildacdn.com/tild3135-3334-4361-b162-616631373561/DJI_011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2924944"/>
            <a:ext cx="6528724" cy="3672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avatars.mds.yandex.net/get-mpic/6966796/img_id3952059270745239249.jpeg/ori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313990"/>
            <a:ext cx="2944176" cy="2458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s://tsk-service.ru/wp-content/uploads/0/d/e/0de72414bd8df960e05405dac8f8cddd.jpe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2779" y="1279798"/>
            <a:ext cx="5083677" cy="2859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61074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544" y="-171400"/>
            <a:ext cx="8229600" cy="1143000"/>
          </a:xfrm>
        </p:spPr>
        <p:txBody>
          <a:bodyPr/>
          <a:lstStyle/>
          <a:p>
            <a:r>
              <a:rPr lang="ru-RU" dirty="0" smtClean="0">
                <a:solidFill>
                  <a:schemeClr val="bg1"/>
                </a:solidFill>
              </a:rPr>
              <a:t>Охранники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4100" name="Picture 4" descr="https://status02.ru/media/images/thumbs/pLnw4gbllcAt_1000x800_mtdhGWCw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683" y="1005355"/>
            <a:ext cx="4389357" cy="2927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3933056"/>
            <a:ext cx="3981450" cy="274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1124744"/>
            <a:ext cx="3305175" cy="302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59" y="3914475"/>
            <a:ext cx="4313287" cy="28277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14550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768</TotalTime>
  <Words>198</Words>
  <Application>Microsoft Office PowerPoint</Application>
  <PresentationFormat>Экран (4:3)</PresentationFormat>
  <Paragraphs>93</Paragraphs>
  <Slides>18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18</vt:i4>
      </vt:variant>
    </vt:vector>
  </HeadingPairs>
  <TitlesOfParts>
    <vt:vector size="19" baseType="lpstr">
      <vt:lpstr>Тема Office</vt:lpstr>
      <vt:lpstr>Презентация PowerPoint</vt:lpstr>
      <vt:lpstr>Обоснование актуальности разработки </vt:lpstr>
      <vt:lpstr>Концепция робота</vt:lpstr>
      <vt:lpstr>Для кого предназначен</vt:lpstr>
      <vt:lpstr>Презентация PowerPoint</vt:lpstr>
      <vt:lpstr>Описание предметной области </vt:lpstr>
      <vt:lpstr>Презентация PowerPoint</vt:lpstr>
      <vt:lpstr>Предполагаемое использование</vt:lpstr>
      <vt:lpstr>Охранники</vt:lpstr>
      <vt:lpstr>Сравнение с аналогами Универсальный автономный ровер</vt:lpstr>
      <vt:lpstr>Трал Патруль</vt:lpstr>
      <vt:lpstr>Knightscope K5</vt:lpstr>
      <vt:lpstr>Предполагаемый эффект от внедрения </vt:lpstr>
      <vt:lpstr>Функциональные требования </vt:lpstr>
      <vt:lpstr>Нефункциональные требования </vt:lpstr>
      <vt:lpstr>Упрощённая схема взаимодействия модулей проекта</vt:lpstr>
      <vt:lpstr>Методика тестирования</vt:lpstr>
      <vt:lpstr>Технологии и инструментарий разработки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user</dc:creator>
  <cp:lastModifiedBy>user</cp:lastModifiedBy>
  <cp:revision>21</cp:revision>
  <dcterms:created xsi:type="dcterms:W3CDTF">2023-02-12T12:48:00Z</dcterms:created>
  <dcterms:modified xsi:type="dcterms:W3CDTF">2023-03-05T20:45:40Z</dcterms:modified>
</cp:coreProperties>
</file>